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712" r:id="rId2"/>
  </p:sldMasterIdLst>
  <p:notesMasterIdLst>
    <p:notesMasterId r:id="rId8"/>
  </p:notesMasterIdLst>
  <p:handoutMasterIdLst>
    <p:handoutMasterId r:id="rId9"/>
  </p:handoutMasterIdLst>
  <p:sldIdLst>
    <p:sldId id="451" r:id="rId3"/>
    <p:sldId id="461" r:id="rId4"/>
    <p:sldId id="460" r:id="rId5"/>
    <p:sldId id="452" r:id="rId6"/>
    <p:sldId id="462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F4E8"/>
    <a:srgbClr val="D1F3FF"/>
    <a:srgbClr val="E7F5FF"/>
    <a:srgbClr val="D1E3FF"/>
    <a:srgbClr val="FDDDB9"/>
    <a:srgbClr val="DDF6FF"/>
    <a:srgbClr val="BDEEFF"/>
    <a:srgbClr val="F7FAFF"/>
    <a:srgbClr val="FEEBD6"/>
    <a:srgbClr val="CB6D05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1" autoAdjust="0"/>
    <p:restoredTop sz="83280" autoAdjust="0"/>
  </p:normalViewPr>
  <p:slideViewPr>
    <p:cSldViewPr snapToGrid="0">
      <p:cViewPr>
        <p:scale>
          <a:sx n="70" d="100"/>
          <a:sy n="70" d="100"/>
        </p:scale>
        <p:origin x="-1428" y="-78"/>
      </p:cViewPr>
      <p:guideLst>
        <p:guide orient="horz" pos="3062"/>
        <p:guide orient="horz" pos="290"/>
        <p:guide orient="horz" pos="3772"/>
        <p:guide orient="horz" pos="1007"/>
        <p:guide orient="horz" pos="2217"/>
        <p:guide orient="horz" pos="2448"/>
        <p:guide orient="horz" pos="2117"/>
        <p:guide orient="horz" pos="3556"/>
        <p:guide pos="2880"/>
        <p:guide pos="290"/>
        <p:guide pos="5474"/>
        <p:guide pos="2984"/>
        <p:guide pos="2776"/>
        <p:guide pos="7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064"/>
    </p:cViewPr>
  </p:sorterViewPr>
  <p:notesViewPr>
    <p:cSldViewPr snapToGrid="0">
      <p:cViewPr varScale="1">
        <p:scale>
          <a:sx n="52" d="100"/>
          <a:sy n="52" d="100"/>
        </p:scale>
        <p:origin x="-306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09D71C-C9A7-4DC4-BE5B-33E1296D27A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5EF73-25A1-4A2C-94F4-A339FE1B1A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20CA2-CFF5-44A4-8FE0-CDEB0BEA4E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5EF73-25A1-4A2C-94F4-A339FE1B1A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450"/>
            <a:fld id="{EABC9BA4-E6D5-4512-B03B-6B9BD1742681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 defTabSz="920450"/>
              <a:t>3</a:t>
            </a:fld>
            <a:endParaRPr lang="en-US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bg2"/>
                </a:solidFill>
              </a:rPr>
              <a:t>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5AC68-04FE-4A48-8970-9FE576B709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3EC8D-CCD6-44BE-818D-DC85B6700D96}" type="slidenum">
              <a:rPr lang="en-US" smtClean="0">
                <a:latin typeface="Verdana" pitchFamily="34" charset="0"/>
              </a:rPr>
              <a:pPr/>
              <a:t>5</a:t>
            </a:fld>
            <a:endParaRPr lang="en-US" smtClean="0">
              <a:latin typeface="Verdana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93700"/>
            <a:ext cx="1492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60375" y="6218238"/>
            <a:ext cx="6629400" cy="395287"/>
          </a:xfrm>
        </p:spPr>
        <p:txBody>
          <a:bodyPr/>
          <a:lstStyle>
            <a:lvl1pPr marL="0" algn="l" defTabSz="914400" rtl="0" eaLnBrk="0" latinLnBrk="0" hangingPunct="0"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3D5A55-1D15-46EF-A950-CC26A4DC8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Tx/>
              <a:defRPr sz="1800">
                <a:solidFill>
                  <a:schemeClr val="tx2"/>
                </a:solidFill>
              </a:defRPr>
            </a:lvl1pPr>
            <a:lvl2pPr>
              <a:buClrTx/>
              <a:defRPr sz="1600"/>
            </a:lvl2pPr>
            <a:lvl3pPr>
              <a:buClrTx/>
              <a:defRPr sz="12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203E75-9D14-4FA0-935B-CB1242B5E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6" y="455613"/>
            <a:ext cx="8226425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03375"/>
            <a:ext cx="8229600" cy="4289426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481013" y="6492875"/>
            <a:ext cx="228600" cy="13652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900" b="0" i="0" u="none" baseline="0">
                <a:solidFill>
                  <a:srgbClr val="0E0733"/>
                </a:solidFill>
                <a:effectLst/>
                <a:latin typeface="Verdana"/>
              </a:defRPr>
            </a:lvl1pPr>
          </a:lstStyle>
          <a:p>
            <a:pPr>
              <a:defRPr/>
            </a:pPr>
            <a:fld id="{5E080D8B-A584-4AA0-9E99-14F6EDE1B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quarter" idx="13"/>
          </p:nvPr>
        </p:nvSpPr>
        <p:spPr bwMode="auto">
          <a:xfrm>
            <a:off x="717550" y="6492875"/>
            <a:ext cx="6629400" cy="13652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900" b="0" i="0" u="none" baseline="0">
                <a:solidFill>
                  <a:srgbClr val="0E0733"/>
                </a:solidFill>
                <a:effectLst/>
                <a:latin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IMS Difference • </a:t>
            </a:r>
            <a:fld id="{6366F9EE-41F5-4E25-B011-4D9492721950}" type="datetime4">
              <a:rPr lang="en-US"/>
              <a:pPr>
                <a:defRPr/>
              </a:pPr>
              <a:t>October 15, 2012</a:t>
            </a:fld>
            <a:endParaRPr lang="en-US"/>
          </a:p>
          <a:p>
            <a:pPr>
              <a:defRPr/>
            </a:pPr>
            <a:fld id="{58D7CF7A-6C03-4300-A019-74FD276FD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s_PPTHallmk_RGB_PPT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9144000" cy="3429000"/>
          </a:xfrm>
          <a:solidFill>
            <a:schemeClr val="accent1"/>
          </a:solidFill>
        </p:spPr>
        <p:txBody>
          <a:bodyPr bIns="685800" anchor="ctr" anchorCtr="1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2970213"/>
            <a:ext cx="7448550" cy="32004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460375" y="6218238"/>
            <a:ext cx="6629400" cy="395287"/>
          </a:xfrm>
        </p:spPr>
        <p:txBody>
          <a:bodyPr/>
          <a:lstStyle>
            <a:lvl1pPr marL="0" algn="l" defTabSz="914400" rtl="0" eaLnBrk="0" latinLnBrk="0" hangingPunct="0"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53F8A8-024B-40F2-AB16-A837A75A4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80A671-65A5-412F-AA42-D28A3EDA1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Title 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55613"/>
            <a:ext cx="7742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4300" y="307975"/>
            <a:ext cx="685800" cy="685800"/>
          </a:xfrm>
        </p:spPr>
        <p:txBody>
          <a:bodyPr>
            <a:normAutofit/>
          </a:bodyPr>
          <a:lstStyle>
            <a:lvl1pPr>
              <a:buFontTx/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CACAA3-0F48-4414-9B8C-9115DDDF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Tx/>
              <a:defRPr sz="1800">
                <a:solidFill>
                  <a:schemeClr val="tx2"/>
                </a:solidFill>
              </a:defRPr>
            </a:lvl1pPr>
            <a:lvl2pPr>
              <a:buClrTx/>
              <a:defRPr sz="1600">
                <a:solidFill>
                  <a:schemeClr val="tx1"/>
                </a:solidFill>
              </a:defRPr>
            </a:lvl2pPr>
            <a:lvl3pPr>
              <a:buClrTx/>
              <a:defRPr sz="1200">
                <a:solidFill>
                  <a:schemeClr val="tx1"/>
                </a:solidFill>
              </a:defRPr>
            </a:lvl3pPr>
            <a:lvl4pPr>
              <a:buClrTx/>
              <a:defRPr sz="1200">
                <a:solidFill>
                  <a:schemeClr val="tx1"/>
                </a:solidFill>
              </a:defRPr>
            </a:lvl4pPr>
            <a:lvl5pPr>
              <a:buClrTx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Tx/>
              <a:defRPr sz="1800">
                <a:solidFill>
                  <a:schemeClr val="tx2"/>
                </a:solidFill>
              </a:defRPr>
            </a:lvl1pPr>
            <a:lvl2pPr>
              <a:buClrTx/>
              <a:defRPr sz="1600"/>
            </a:lvl2pPr>
            <a:lvl3pPr>
              <a:buClrTx/>
              <a:defRPr sz="12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C6657-8C9F-4619-B293-D5EC2B22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D249D0D-90E6-4133-85AA-5D1CCB45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5561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51E71C-9A06-4484-A657-C068BD510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717550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EFCB10-A4CA-4D55-88E4-B8296A23F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s_PPTLogo_RGB_PPT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4556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2788" y="6492875"/>
            <a:ext cx="662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013" y="6356350"/>
            <a:ext cx="685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013" y="64928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D165EB-66EC-4E7B-9858-17B3EB777BFC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3080" name="Picture 2" descr="ims_PPTLogo_RGB_PPT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s_PPTLogo_RGB_PPT_Ligh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4556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2788" y="6492875"/>
            <a:ext cx="662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013" y="6356350"/>
            <a:ext cx="685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013" y="64928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771BF2-C812-4D22-9630-7FA9ADEA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2" descr="ims_PPTLogo_RGB_PPT_Ligh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498475" y="815975"/>
            <a:ext cx="818991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64" r:id="rId12"/>
    <p:sldLayoutId id="2147483865" r:id="rId13"/>
    <p:sldLayoutId id="214748386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Verdana" pitchFamily="34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1795" y="2868678"/>
            <a:ext cx="837114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dirty="0" smtClean="0">
              <a:solidFill>
                <a:srgbClr val="002060"/>
              </a:solidFill>
              <a:latin typeface="Verdana" pitchFamily="-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Verdana" pitchFamily="-4" charset="0"/>
              </a:rPr>
              <a:t>REAL-WORLD EVIDENCE MEETS BIG DATA: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Verdana" pitchFamily="-4" charset="0"/>
              </a:rPr>
              <a:t>Implications for Patient-Centered Analytics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Verdana" pitchFamily="-4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endParaRPr lang="en-US" sz="2400" b="1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Verdana" pitchFamily="-4" charset="0"/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gray">
          <a:xfrm>
            <a:off x="399630" y="3027363"/>
            <a:ext cx="4032166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Verdana" pitchFamily="-4" charset="0"/>
              </a:rPr>
              <a:t>Andrew Kress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70C0"/>
                </a:solidFill>
                <a:latin typeface="Verdana" pitchFamily="-4" charset="0"/>
              </a:rPr>
              <a:t>SVP, Healthcare Value Solutions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Verdana" pitchFamily="-4" charset="0"/>
              </a:rPr>
              <a:t> </a:t>
            </a:r>
            <a:endParaRPr lang="en-US" sz="2000" dirty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600" b="1" dirty="0" smtClean="0">
                <a:solidFill>
                  <a:srgbClr val="00B0F0"/>
                </a:solidFill>
                <a:latin typeface="Verdana" pitchFamily="-4" charset="0"/>
              </a:rPr>
              <a:t> </a:t>
            </a:r>
            <a:endParaRPr lang="en-US" sz="1600" dirty="0" smtClean="0">
              <a:solidFill>
                <a:srgbClr val="00B0F0"/>
              </a:solidFill>
              <a:latin typeface="Verdana" pitchFamily="-4" charset="0"/>
            </a:endParaRPr>
          </a:p>
          <a:p>
            <a:pPr eaLnBrk="1" hangingPunct="1">
              <a:spcBef>
                <a:spcPct val="40000"/>
              </a:spcBef>
            </a:pPr>
            <a:endParaRPr lang="en-US" sz="1600" dirty="0" smtClean="0">
              <a:solidFill>
                <a:srgbClr val="00B0F0"/>
              </a:solidFill>
              <a:latin typeface="Verdana" pitchFamily="-4" charset="0"/>
            </a:endParaRPr>
          </a:p>
          <a:p>
            <a:pPr eaLnBrk="1" hangingPunct="1">
              <a:spcBef>
                <a:spcPct val="40000"/>
              </a:spcBef>
            </a:pPr>
            <a:endParaRPr lang="en-US" sz="1600" dirty="0" smtClean="0">
              <a:solidFill>
                <a:srgbClr val="00B0F0"/>
              </a:solidFill>
              <a:latin typeface="Verdana" pitchFamily="-4" charset="0"/>
            </a:endParaRPr>
          </a:p>
          <a:p>
            <a:pPr eaLnBrk="1" hangingPunct="1">
              <a:spcBef>
                <a:spcPct val="40000"/>
              </a:spcBef>
            </a:pPr>
            <a:endParaRPr lang="en-US" sz="1600" dirty="0" smtClean="0">
              <a:solidFill>
                <a:srgbClr val="00B0F0"/>
              </a:solidFill>
              <a:latin typeface="Verdana" pitchFamily="-4" charset="0"/>
            </a:endParaRPr>
          </a:p>
          <a:p>
            <a:pPr eaLnBrk="1" hangingPunct="1">
              <a:spcBef>
                <a:spcPct val="40000"/>
              </a:spcBef>
            </a:pPr>
            <a:endParaRPr lang="en-US" sz="1600" dirty="0" smtClean="0">
              <a:solidFill>
                <a:srgbClr val="002060"/>
              </a:solidFill>
              <a:latin typeface="Verdana" pitchFamily="-4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sz="1400" dirty="0" smtClean="0">
                <a:solidFill>
                  <a:srgbClr val="002060"/>
                </a:solidFill>
                <a:latin typeface="Verdana" pitchFamily="-4" charset="0"/>
              </a:rPr>
              <a:t>October 17, 2012</a:t>
            </a:r>
            <a:r>
              <a:rPr lang="en-US" sz="1600" dirty="0" smtClean="0">
                <a:solidFill>
                  <a:srgbClr val="00B0F0"/>
                </a:solidFill>
                <a:latin typeface="Verdana" pitchFamily="-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Verdana" pitchFamily="-4" charset="0"/>
              </a:rPr>
              <a:t>	       		       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6" name="Picture 7" descr="imsSig_3C_RGB_blk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49" y="0"/>
            <a:ext cx="2768601" cy="97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407847" y="2866445"/>
            <a:ext cx="8120333" cy="7384"/>
          </a:xfrm>
          <a:prstGeom prst="line">
            <a:avLst/>
          </a:pr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9461" y="113833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4291013" y="3078163"/>
            <a:ext cx="4243387" cy="3248025"/>
            <a:chOff x="4291013" y="3078163"/>
            <a:chExt cx="4243387" cy="3248025"/>
          </a:xfrm>
        </p:grpSpPr>
        <p:sp>
          <p:nvSpPr>
            <p:cNvPr id="19" name="Rectangle 18"/>
            <p:cNvSpPr/>
            <p:nvPr/>
          </p:nvSpPr>
          <p:spPr>
            <a:xfrm>
              <a:off x="4291013" y="3078163"/>
              <a:ext cx="4243387" cy="32480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6" descr="http://arc.imshealth.com/gm/document-1.9.1870533/iPod%20Close-Up%20%28no%20Roambi%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9924" y="4209143"/>
              <a:ext cx="1309689" cy="982267"/>
            </a:xfrm>
            <a:prstGeom prst="rect">
              <a:avLst/>
            </a:prstGeom>
            <a:noFill/>
          </p:spPr>
        </p:pic>
        <p:pic>
          <p:nvPicPr>
            <p:cNvPr id="21" name="Picture 20" descr="Roambi Comparison of Brick Performance.jpg"/>
            <p:cNvPicPr>
              <a:picLocks noChangeAspect="1"/>
            </p:cNvPicPr>
            <p:nvPr/>
          </p:nvPicPr>
          <p:blipFill>
            <a:blip r:embed="rId5" cstate="screen"/>
            <a:srcRect l="9729" r="1490"/>
            <a:stretch>
              <a:fillRect/>
            </a:stretch>
          </p:blipFill>
          <p:spPr>
            <a:xfrm>
              <a:off x="7140575" y="3159127"/>
              <a:ext cx="1308100" cy="97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134044698.jpg"/>
            <p:cNvPicPr>
              <a:picLocks noChangeAspect="1"/>
            </p:cNvPicPr>
            <p:nvPr/>
          </p:nvPicPr>
          <p:blipFill>
            <a:blip r:embed="rId6" cstate="print"/>
            <a:srcRect t="4259" b="1381"/>
            <a:stretch>
              <a:fillRect/>
            </a:stretch>
          </p:blipFill>
          <p:spPr>
            <a:xfrm>
              <a:off x="4365625" y="4211639"/>
              <a:ext cx="1306513" cy="976312"/>
            </a:xfrm>
            <a:prstGeom prst="rect">
              <a:avLst/>
            </a:prstGeom>
          </p:spPr>
        </p:pic>
        <p:pic>
          <p:nvPicPr>
            <p:cNvPr id="23" name="Picture 30"/>
            <p:cNvPicPr>
              <a:picLocks noChangeAspect="1" noChangeArrowheads="1"/>
            </p:cNvPicPr>
            <p:nvPr/>
          </p:nvPicPr>
          <p:blipFill>
            <a:blip r:embed="rId7" cstate="print"/>
            <a:srcRect t="2504" b="2337"/>
            <a:stretch>
              <a:fillRect/>
            </a:stretch>
          </p:blipFill>
          <p:spPr bwMode="auto">
            <a:xfrm>
              <a:off x="4365625" y="5259389"/>
              <a:ext cx="1306513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200363425-002_jpg%20Thumbnail%20Slideshow.jpg"/>
            <p:cNvPicPr>
              <a:picLocks noChangeAspect="1"/>
            </p:cNvPicPr>
            <p:nvPr/>
          </p:nvPicPr>
          <p:blipFill>
            <a:blip r:embed="rId8" cstate="print"/>
            <a:srcRect l="8741" t="7100" r="9523"/>
            <a:stretch>
              <a:fillRect/>
            </a:stretch>
          </p:blipFill>
          <p:spPr>
            <a:xfrm>
              <a:off x="7140575" y="5259389"/>
              <a:ext cx="1308100" cy="976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 descr="GettyImages_108440863.jpg"/>
            <p:cNvPicPr>
              <a:picLocks noChangeAspect="1"/>
            </p:cNvPicPr>
            <p:nvPr/>
          </p:nvPicPr>
          <p:blipFill>
            <a:blip r:embed="rId9" cstate="print"/>
            <a:srcRect l="12222" t="3636" r="4444" b="3182"/>
            <a:stretch>
              <a:fillRect/>
            </a:stretch>
          </p:blipFill>
          <p:spPr>
            <a:xfrm>
              <a:off x="7140575" y="4211639"/>
              <a:ext cx="1309688" cy="976312"/>
            </a:xfrm>
            <a:prstGeom prst="rect">
              <a:avLst/>
            </a:prstGeom>
          </p:spPr>
        </p:pic>
        <p:pic>
          <p:nvPicPr>
            <p:cNvPr id="27" name="Picture 26" descr="GettyImages_109348373.jpg"/>
            <p:cNvPicPr>
              <a:picLocks noChangeAspect="1"/>
            </p:cNvPicPr>
            <p:nvPr/>
          </p:nvPicPr>
          <p:blipFill>
            <a:blip r:embed="rId10" cstate="print"/>
            <a:srcRect l="2260" r="8454"/>
            <a:stretch>
              <a:fillRect/>
            </a:stretch>
          </p:blipFill>
          <p:spPr>
            <a:xfrm>
              <a:off x="5749925" y="3159126"/>
              <a:ext cx="1309689" cy="977900"/>
            </a:xfrm>
            <a:prstGeom prst="rect">
              <a:avLst/>
            </a:prstGeom>
          </p:spPr>
        </p:pic>
        <p:pic>
          <p:nvPicPr>
            <p:cNvPr id="28" name="Picture 27" descr="82150037_jpg%20Thumbnail%20Slideshow.jpg"/>
            <p:cNvPicPr>
              <a:picLocks noChangeAspect="1"/>
            </p:cNvPicPr>
            <p:nvPr/>
          </p:nvPicPr>
          <p:blipFill>
            <a:blip r:embed="rId11" cstate="print"/>
            <a:srcRect l="3212" r="10111" b="2844"/>
            <a:stretch>
              <a:fillRect/>
            </a:stretch>
          </p:blipFill>
          <p:spPr>
            <a:xfrm>
              <a:off x="4365625" y="3159126"/>
              <a:ext cx="1306513" cy="976312"/>
            </a:xfrm>
            <a:prstGeom prst="rect">
              <a:avLst/>
            </a:prstGeom>
          </p:spPr>
        </p:pic>
        <p:pic>
          <p:nvPicPr>
            <p:cNvPr id="29" name="Picture 28" descr="GettyImages_84164491sm.jpg"/>
            <p:cNvPicPr>
              <a:picLocks noChangeAspect="1"/>
            </p:cNvPicPr>
            <p:nvPr/>
          </p:nvPicPr>
          <p:blipFill>
            <a:blip r:embed="rId12" cstate="print"/>
            <a:srcRect l="5583" r="5203"/>
            <a:stretch>
              <a:fillRect/>
            </a:stretch>
          </p:blipFill>
          <p:spPr>
            <a:xfrm>
              <a:off x="5749925" y="5259389"/>
              <a:ext cx="1306513" cy="97631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32764" y="941696"/>
            <a:ext cx="6400801" cy="51725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6338" y="420784"/>
            <a:ext cx="23136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Verdana"/>
                <a:cs typeface="Verdana"/>
              </a:rPr>
              <a:t>Global Capabilities Snapshot</a:t>
            </a:r>
          </a:p>
        </p:txBody>
      </p:sp>
      <p:grpSp>
        <p:nvGrpSpPr>
          <p:cNvPr id="2" name="Group 84"/>
          <p:cNvGrpSpPr/>
          <p:nvPr/>
        </p:nvGrpSpPr>
        <p:grpSpPr>
          <a:xfrm>
            <a:off x="1656925" y="1214503"/>
            <a:ext cx="2370126" cy="4735922"/>
            <a:chOff x="421130" y="1352029"/>
            <a:chExt cx="2555142" cy="5282427"/>
          </a:xfrm>
        </p:grpSpPr>
        <p:pic>
          <p:nvPicPr>
            <p:cNvPr id="69" name="Picture 68" descr="info 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87" y="1352029"/>
              <a:ext cx="1876807" cy="1339507"/>
            </a:xfrm>
            <a:prstGeom prst="rect">
              <a:avLst/>
            </a:prstGeom>
          </p:spPr>
        </p:pic>
        <p:pic>
          <p:nvPicPr>
            <p:cNvPr id="70" name="Picture 69" descr="info 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30" y="2783123"/>
              <a:ext cx="2555142" cy="1155250"/>
            </a:xfrm>
            <a:prstGeom prst="rect">
              <a:avLst/>
            </a:prstGeom>
          </p:spPr>
        </p:pic>
        <p:pic>
          <p:nvPicPr>
            <p:cNvPr id="71" name="Picture 70" descr="info 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30" y="3904807"/>
              <a:ext cx="2021380" cy="1142022"/>
            </a:xfrm>
            <a:prstGeom prst="rect">
              <a:avLst/>
            </a:prstGeom>
          </p:spPr>
        </p:pic>
        <p:pic>
          <p:nvPicPr>
            <p:cNvPr id="72" name="Picture 71" descr="info 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24" y="5044893"/>
              <a:ext cx="1959492" cy="1589563"/>
            </a:xfrm>
            <a:prstGeom prst="rect">
              <a:avLst/>
            </a:prstGeom>
          </p:spPr>
        </p:pic>
      </p:grpSp>
      <p:grpSp>
        <p:nvGrpSpPr>
          <p:cNvPr id="3" name="Group 85"/>
          <p:cNvGrpSpPr/>
          <p:nvPr/>
        </p:nvGrpSpPr>
        <p:grpSpPr>
          <a:xfrm>
            <a:off x="4797891" y="1188769"/>
            <a:ext cx="2353535" cy="4638825"/>
            <a:chOff x="3438292" y="1386603"/>
            <a:chExt cx="2862234" cy="5060751"/>
          </a:xfrm>
        </p:grpSpPr>
        <p:pic>
          <p:nvPicPr>
            <p:cNvPr id="73" name="Picture 72" descr="services 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837" y="1386603"/>
              <a:ext cx="2576560" cy="1745588"/>
            </a:xfrm>
            <a:prstGeom prst="rect">
              <a:avLst/>
            </a:prstGeom>
          </p:spPr>
        </p:pic>
        <p:pic>
          <p:nvPicPr>
            <p:cNvPr id="75" name="Picture 74" descr="services 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447" y="3183966"/>
              <a:ext cx="1404041" cy="1411278"/>
            </a:xfrm>
            <a:prstGeom prst="rect">
              <a:avLst/>
            </a:prstGeom>
          </p:spPr>
        </p:pic>
        <p:pic>
          <p:nvPicPr>
            <p:cNvPr id="76" name="Picture 75" descr="services 3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76" y="3244880"/>
              <a:ext cx="1023407" cy="1369373"/>
            </a:xfrm>
            <a:prstGeom prst="rect">
              <a:avLst/>
            </a:prstGeom>
          </p:spPr>
        </p:pic>
        <p:pic>
          <p:nvPicPr>
            <p:cNvPr id="77" name="Picture 76" descr="services 4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16" y="4658598"/>
              <a:ext cx="2471510" cy="925463"/>
            </a:xfrm>
            <a:prstGeom prst="rect">
              <a:avLst/>
            </a:prstGeom>
          </p:spPr>
        </p:pic>
        <p:pic>
          <p:nvPicPr>
            <p:cNvPr id="78" name="Picture 77" descr="services 5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292" y="5688724"/>
              <a:ext cx="2577886" cy="758630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929" y="313899"/>
            <a:ext cx="8226425" cy="91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IMS HEALTHCARE </a:t>
            </a:r>
            <a:r>
              <a:rPr lang="en-US" dirty="0" smtClean="0">
                <a:solidFill>
                  <a:srgbClr val="002060"/>
                </a:solidFill>
              </a:rPr>
              <a:t>ANALYTICS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46914" y="4495688"/>
            <a:ext cx="2224586" cy="1513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202223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3589361" y="1119116"/>
            <a:ext cx="1173708" cy="48722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/>
                <a:cs typeface="ＭＳ Ｐゴシック"/>
              </a:rPr>
              <a:t>BIG DATA, BIG CHALLENGES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4175" y="1125818"/>
            <a:ext cx="7392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u="sng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en-GB" sz="1400" b="1" u="sng" dirty="0">
              <a:solidFill>
                <a:schemeClr val="accent3"/>
              </a:solidFill>
              <a:latin typeface="+mn-lt"/>
            </a:endParaRPr>
          </a:p>
        </p:txBody>
      </p:sp>
      <p:graphicFrame>
        <p:nvGraphicFramePr>
          <p:cNvPr id="10" name="Content Placeholder 15"/>
          <p:cNvGraphicFramePr>
            <a:graphicFrameLocks noGrp="1"/>
          </p:cNvGraphicFramePr>
          <p:nvPr>
            <p:ph idx="4294967295"/>
          </p:nvPr>
        </p:nvGraphicFramePr>
        <p:xfrm>
          <a:off x="525437" y="1099820"/>
          <a:ext cx="3623482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482"/>
              </a:tblGrid>
              <a:tr h="256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TECHNICAL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152785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Person vs. population</a:t>
                      </a:r>
                    </a:p>
                    <a:p>
                      <a:pPr marL="173038" indent="-17303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‘Butterfly effect’</a:t>
                      </a:r>
                    </a:p>
                    <a:p>
                      <a:pPr marL="173038" indent="-17303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New data types</a:t>
                      </a:r>
                    </a:p>
                    <a:p>
                      <a:pPr marL="173038" indent="-17303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Gaps: Methodologies, tools,</a:t>
                      </a:r>
                    </a:p>
                    <a:p>
                      <a:pPr marL="173038" indent="-173038">
                        <a:spcBef>
                          <a:spcPts val="600"/>
                        </a:spcBef>
                      </a:pPr>
                      <a:r>
                        <a:rPr lang="en-US" sz="1600" dirty="0" smtClean="0"/>
                        <a:t>   workforce, quality measures</a:t>
                      </a:r>
                    </a:p>
                  </a:txBody>
                  <a:tcPr anchor="ctr">
                    <a:solidFill>
                      <a:srgbClr val="D1E3FF"/>
                    </a:solidFill>
                  </a:tcPr>
                </a:tc>
              </a:tr>
              <a:tr h="256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ACCESS</a:t>
                      </a:r>
                      <a:endParaRPr lang="en-US" sz="1600" dirty="0" smtClean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12432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Healthcare data</a:t>
                      </a:r>
                      <a:r>
                        <a:rPr lang="en-US" sz="1600" baseline="0" dirty="0" smtClean="0">
                          <a:solidFill>
                            <a:srgbClr val="11111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infrastructure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Disruptive change limits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No. of available sources</a:t>
                      </a:r>
                    </a:p>
                  </a:txBody>
                  <a:tcPr anchor="ctr">
                    <a:solidFill>
                      <a:srgbClr val="D1F3FF"/>
                    </a:solidFill>
                  </a:tcPr>
                </a:tc>
              </a:tr>
              <a:tr h="256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POLICY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5735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 Information asymmetry</a:t>
                      </a:r>
                      <a:endParaRPr lang="en-US" sz="1600" dirty="0" smtClean="0">
                        <a:solidFill>
                          <a:srgbClr val="111111"/>
                        </a:solidFill>
                      </a:endParaRP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‘Prove it’ era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Privacy</a:t>
                      </a:r>
                    </a:p>
                    <a:p>
                      <a:pPr marL="177800" indent="-1778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111111"/>
                          </a:solidFill>
                        </a:rPr>
                        <a:t>Regulatory vs. real world</a:t>
                      </a:r>
                    </a:p>
                  </a:txBody>
                  <a:tcPr anchor="ctr">
                    <a:solidFill>
                      <a:srgbClr val="D1E3FF"/>
                    </a:solidFill>
                  </a:tcPr>
                </a:tc>
              </a:tr>
            </a:tbl>
          </a:graphicData>
        </a:graphic>
      </p:graphicFrame>
      <p:sp>
        <p:nvSpPr>
          <p:cNvPr id="11" name="Subtitle 14"/>
          <p:cNvSpPr txBox="1">
            <a:spLocks/>
          </p:cNvSpPr>
          <p:nvPr/>
        </p:nvSpPr>
        <p:spPr>
          <a:xfrm>
            <a:off x="387350" y="1409981"/>
            <a:ext cx="7127875" cy="45085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  <a:defRPr/>
            </a:pPr>
            <a:r>
              <a:rPr lang="en-GB" sz="1400" i="1" kern="0" dirty="0" smtClean="0">
                <a:solidFill>
                  <a:schemeClr val="tx2"/>
                </a:solidFill>
                <a:latin typeface="+mn-lt"/>
                <a:ea typeface="ＭＳ Ｐゴシック"/>
                <a:cs typeface="ＭＳ Ｐゴシック"/>
              </a:rPr>
              <a:t> </a:t>
            </a:r>
            <a:endParaRPr lang="en-GB" sz="1400" i="1" kern="0" dirty="0">
              <a:solidFill>
                <a:schemeClr val="tx2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23573" name="Text Box 5"/>
          <p:cNvSpPr txBox="1">
            <a:spLocks noChangeArrowheads="1"/>
          </p:cNvSpPr>
          <p:nvPr/>
        </p:nvSpPr>
        <p:spPr bwMode="auto">
          <a:xfrm>
            <a:off x="401638" y="3016531"/>
            <a:ext cx="7764462" cy="1685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ts val="1200"/>
              </a:lnSpc>
              <a:spcBef>
                <a:spcPct val="45000"/>
              </a:spcBef>
              <a:buFont typeface="Verdana" pitchFamily="34" charset="0"/>
              <a:buChar char="•"/>
              <a:tabLst>
                <a:tab pos="177800" algn="l"/>
              </a:tabLst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357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81013" y="6492875"/>
            <a:ext cx="228600" cy="136525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4B0A679-E8B5-4F62-8847-4BA7A4C031BC}" type="slidenum">
              <a:rPr lang="en-US" smtClean="0">
                <a:latin typeface="Verdana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Verdana" pitchFamily="34" charset="0"/>
            </a:endParaRPr>
          </a:p>
        </p:txBody>
      </p:sp>
      <p:sp>
        <p:nvSpPr>
          <p:cNvPr id="12" name="Slide Number Placeholder 7"/>
          <p:cNvSpPr txBox="1">
            <a:spLocks/>
          </p:cNvSpPr>
          <p:nvPr/>
        </p:nvSpPr>
        <p:spPr bwMode="auto">
          <a:xfrm>
            <a:off x="481013" y="6492875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900" b="0" i="0" u="none" baseline="0">
                <a:solidFill>
                  <a:srgbClr val="0E0733"/>
                </a:solidFill>
                <a:effectLst/>
                <a:latin typeface="Verdana"/>
              </a:defRPr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fld id="{5E080D8B-A584-4AA0-9E99-14F6EDE1B4C4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E073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  <a:defRPr/>
              </a:pPr>
              <a:t>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E073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13194" y="1296537"/>
            <a:ext cx="3916906" cy="3753136"/>
            <a:chOff x="4982815" y="1869744"/>
            <a:chExt cx="3574332" cy="3357350"/>
          </a:xfrm>
        </p:grpSpPr>
        <p:pic>
          <p:nvPicPr>
            <p:cNvPr id="16" name="Picture 15" descr="Insight_circle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2815" y="1869744"/>
              <a:ext cx="3574332" cy="3357350"/>
            </a:xfrm>
            <a:prstGeom prst="rect">
              <a:avLst/>
            </a:prstGeom>
          </p:spPr>
        </p:pic>
        <p:pic>
          <p:nvPicPr>
            <p:cNvPr id="17" name="Picture 16" descr="103337863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142" y="2944096"/>
              <a:ext cx="1290654" cy="1211645"/>
            </a:xfrm>
            <a:prstGeom prst="ellipse">
              <a:avLst/>
            </a:prstGeom>
            <a:ln>
              <a:solidFill>
                <a:srgbClr val="00B0F0"/>
              </a:solidFill>
              <a:prstDash val="sysDash"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4380418" y="5118721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     </a:t>
            </a:r>
            <a:r>
              <a:rPr lang="en-US" b="1" i="1" dirty="0" smtClean="0">
                <a:solidFill>
                  <a:schemeClr val="accent3"/>
                </a:solidFill>
                <a:latin typeface="Verdana" pitchFamily="34" charset="0"/>
              </a:rPr>
              <a:t>Patient-centered healthcare</a:t>
            </a:r>
            <a:endParaRPr lang="en-US" b="1" i="1" dirty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21" name="Footer Placeholder 1"/>
          <p:cNvSpPr txBox="1">
            <a:spLocks/>
          </p:cNvSpPr>
          <p:nvPr/>
        </p:nvSpPr>
        <p:spPr bwMode="gray">
          <a:xfrm>
            <a:off x="689065" y="6462964"/>
            <a:ext cx="6856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rgbClr val="262626"/>
                </a:solidFill>
              </a:rPr>
              <a:t>IMS Healthcare Value Solutions</a:t>
            </a:r>
            <a:endParaRPr lang="en-US" sz="800" dirty="0" smtClean="0">
              <a:solidFill>
                <a:srgbClr val="262626"/>
              </a:solidFill>
            </a:endParaRPr>
          </a:p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</a:rPr>
              <a:t>Copyright ©  2012 IMS Health.  All Rights Reserved. </a:t>
            </a:r>
          </a:p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6"/>
          <p:cNvSpPr>
            <a:spLocks noChangeArrowheads="1"/>
          </p:cNvSpPr>
          <p:nvPr/>
        </p:nvSpPr>
        <p:spPr bwMode="auto">
          <a:xfrm>
            <a:off x="353373" y="1164681"/>
            <a:ext cx="8458200" cy="3721218"/>
          </a:xfrm>
          <a:prstGeom prst="roundRect">
            <a:avLst>
              <a:gd name="adj" fmla="val 5579"/>
            </a:avLst>
          </a:prstGeom>
          <a:gradFill rotWithShape="1">
            <a:gsLst>
              <a:gs pos="0">
                <a:srgbClr val="F7F7F7"/>
              </a:gs>
              <a:gs pos="64999">
                <a:srgbClr val="EAEAEA"/>
              </a:gs>
              <a:gs pos="100000">
                <a:srgbClr val="E2E2E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>
              <a:solidFill>
                <a:srgbClr val="111111"/>
              </a:solidFill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gray">
          <a:xfrm>
            <a:off x="381000" y="228600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000">
              <a:solidFill>
                <a:srgbClr val="3E9FAA"/>
              </a:solidFill>
              <a:cs typeface="Arial" pitchFamily="34" charset="0"/>
            </a:endParaRP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gray">
          <a:xfrm>
            <a:off x="519113" y="455613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IMS REAL-WORLD EVIDENCE CAPABILITIES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3071" y="2204801"/>
            <a:ext cx="8167688" cy="2571915"/>
            <a:chOff x="485775" y="2436813"/>
            <a:chExt cx="8167688" cy="3330575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4560888" y="2436813"/>
              <a:ext cx="1930400" cy="3330575"/>
            </a:xfrm>
            <a:prstGeom prst="rect">
              <a:avLst/>
            </a:prstGeom>
            <a:solidFill>
              <a:srgbClr val="DDF6FF"/>
            </a:solidFill>
            <a:ln>
              <a:noFill/>
            </a:ln>
            <a:extLst/>
          </p:spPr>
          <p:txBody>
            <a:bodyPr rIns="0"/>
            <a:lstStyle/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Methods </a:t>
              </a: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governance, s</a:t>
              </a: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tandard </a:t>
              </a: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analytics, platforms &amp; tools; custom research</a:t>
              </a:r>
            </a:p>
            <a:p>
              <a:pPr algn="ctr" eaLnBrk="0" hangingPunct="0">
                <a:defRPr/>
              </a:pPr>
              <a:r>
                <a:rPr lang="en-US" sz="12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 </a:t>
              </a:r>
              <a:endParaRPr lang="en-US" sz="1200" dirty="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485775" y="2436813"/>
              <a:ext cx="1817688" cy="3330575"/>
            </a:xfrm>
            <a:prstGeom prst="rect">
              <a:avLst/>
            </a:prstGeom>
            <a:solidFill>
              <a:srgbClr val="DDF6FF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Data access strategy, acquisition &amp; assessment</a:t>
              </a:r>
            </a:p>
            <a:p>
              <a:pPr algn="ctr" eaLnBrk="0" hangingPunct="0">
                <a:defRPr/>
              </a:pPr>
              <a:r>
                <a:rPr lang="en-US" sz="1200" b="1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  </a:t>
              </a:r>
              <a:endParaRPr lang="en-US" sz="1200" dirty="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6670675" y="2436813"/>
              <a:ext cx="1982788" cy="3330575"/>
            </a:xfrm>
            <a:prstGeom prst="rect">
              <a:avLst/>
            </a:prstGeom>
            <a:solidFill>
              <a:srgbClr val="DDF6FF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Reports, evidentiary documents &amp; publications</a:t>
              </a:r>
              <a:endParaRPr lang="en-US" sz="1400" dirty="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473325" y="2436813"/>
              <a:ext cx="1914525" cy="3330575"/>
            </a:xfrm>
            <a:prstGeom prst="rect">
              <a:avLst/>
            </a:prstGeom>
            <a:solidFill>
              <a:srgbClr val="DDF6FF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endParaRPr lang="en-US" sz="1400" dirty="0">
                <a:solidFill>
                  <a:srgbClr val="11111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  <a:p>
              <a:pPr algn="ctr" eaLnBrk="0" hangingPunct="0"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Data </a:t>
              </a:r>
              <a:r>
                <a:rPr lang="en-US" sz="1400" dirty="0" err="1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curation</a:t>
              </a: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,  integration, warehousing &amp; privacy </a:t>
              </a: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mgmt</a:t>
              </a:r>
              <a:r>
                <a:rPr lang="en-US" sz="14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.</a:t>
              </a:r>
            </a:p>
            <a:p>
              <a:pPr algn="ctr" eaLnBrk="0" hangingPunct="0">
                <a:defRPr/>
              </a:pPr>
              <a:r>
                <a:rPr lang="en-US" sz="1200" dirty="0" smtClean="0">
                  <a:solidFill>
                    <a:schemeClr val="tx2"/>
                  </a:solidFill>
                  <a:latin typeface="+mn-lt"/>
                  <a:ea typeface="ヒラギノ角ゴ Pro W3" charset="0"/>
                  <a:cs typeface="ヒラギノ角ゴ Pro W3" charset="0"/>
                </a:rPr>
                <a:t> </a:t>
              </a:r>
              <a:endParaRPr lang="en-US" sz="1200" dirty="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3235" y="1297746"/>
            <a:ext cx="8636049" cy="838200"/>
            <a:chOff x="371475" y="1652588"/>
            <a:chExt cx="8301038" cy="838200"/>
          </a:xfrm>
        </p:grpSpPr>
        <p:sp>
          <p:nvSpPr>
            <p:cNvPr id="49160" name="AutoShape 27"/>
            <p:cNvSpPr>
              <a:spLocks noChangeAspect="1" noChangeArrowheads="1"/>
            </p:cNvSpPr>
            <p:nvPr/>
          </p:nvSpPr>
          <p:spPr bwMode="auto">
            <a:xfrm>
              <a:off x="371475" y="1652588"/>
              <a:ext cx="1982788" cy="8382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600" b="1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Data Sourcing</a:t>
              </a:r>
              <a:endParaRPr lang="en-US" sz="1600" b="1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161" name="AutoShape 27"/>
            <p:cNvSpPr>
              <a:spLocks noChangeAspect="1" noChangeArrowheads="1"/>
            </p:cNvSpPr>
            <p:nvPr/>
          </p:nvSpPr>
          <p:spPr bwMode="auto">
            <a:xfrm>
              <a:off x="6670675" y="1652588"/>
              <a:ext cx="2001838" cy="8382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600" b="1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Communication</a:t>
              </a:r>
              <a:endParaRPr lang="en-US" sz="1600" b="1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162" name="AutoShape 27"/>
            <p:cNvSpPr>
              <a:spLocks noChangeAspect="1" noChangeArrowheads="1"/>
            </p:cNvSpPr>
            <p:nvPr/>
          </p:nvSpPr>
          <p:spPr bwMode="auto">
            <a:xfrm>
              <a:off x="4527550" y="1652588"/>
              <a:ext cx="2001838" cy="8382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600" b="1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Analytics &amp; Interpretation</a:t>
              </a:r>
              <a:endParaRPr lang="en-US" sz="1600" b="1" dirty="0">
                <a:solidFill>
                  <a:srgbClr val="E78A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164" name="AutoShape 27"/>
            <p:cNvSpPr>
              <a:spLocks noChangeAspect="1" noChangeArrowheads="1"/>
            </p:cNvSpPr>
            <p:nvPr/>
          </p:nvSpPr>
          <p:spPr bwMode="auto">
            <a:xfrm>
              <a:off x="2433638" y="1652588"/>
              <a:ext cx="1984375" cy="8382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600" b="1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Information Management</a:t>
              </a:r>
              <a:endParaRPr lang="en-US" sz="1600" b="1" dirty="0">
                <a:solidFill>
                  <a:srgbClr val="FFFFFF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1" name="Picture 20" descr="200363425-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749" y="2251881"/>
            <a:ext cx="1722295" cy="1064524"/>
          </a:xfrm>
          <a:prstGeom prst="rect">
            <a:avLst/>
          </a:prstGeom>
        </p:spPr>
      </p:pic>
      <p:pic>
        <p:nvPicPr>
          <p:cNvPr id="23" name="Picture 22" descr="VVB_2012-01-25_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66" y="2251881"/>
            <a:ext cx="1603020" cy="10730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96286" y="5162604"/>
            <a:ext cx="7342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  <a:defRPr/>
            </a:pPr>
            <a:r>
              <a:rPr lang="en-GB" b="1" i="1" dirty="0" smtClean="0">
                <a:solidFill>
                  <a:schemeClr val="accent3"/>
                </a:solidFill>
                <a:latin typeface="+mj-lt"/>
              </a:rPr>
              <a:t>Scientifically validated evidence base that captures a patient’s full interaction with the healthcare system </a:t>
            </a:r>
          </a:p>
        </p:txBody>
      </p:sp>
      <p:pic>
        <p:nvPicPr>
          <p:cNvPr id="25" name="Picture 24" descr="Copy of rb6708_CanadaiP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251" y="2251881"/>
            <a:ext cx="1711846" cy="1027107"/>
          </a:xfrm>
          <a:prstGeom prst="rect">
            <a:avLst/>
          </a:prstGeom>
        </p:spPr>
      </p:pic>
      <p:pic>
        <p:nvPicPr>
          <p:cNvPr id="32" name="Picture 31" descr="7651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3538" y="2251881"/>
            <a:ext cx="1548073" cy="1031028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 bwMode="gray">
          <a:xfrm>
            <a:off x="743656" y="6367430"/>
            <a:ext cx="6856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rgbClr val="262626"/>
                </a:solidFill>
              </a:rPr>
              <a:t>IMS Healthcare Value Solutions</a:t>
            </a:r>
            <a:endParaRPr lang="en-US" sz="800" dirty="0" smtClean="0">
              <a:solidFill>
                <a:srgbClr val="262626"/>
              </a:solidFill>
            </a:endParaRPr>
          </a:p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</a:rPr>
              <a:t>Copyright ©  2012 IMS Health.  All Rights Reserved. </a:t>
            </a:r>
          </a:p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262626"/>
              </a:solidFill>
            </a:endParaRPr>
          </a:p>
        </p:txBody>
      </p:sp>
      <p:sp>
        <p:nvSpPr>
          <p:cNvPr id="34" name="Slide Number Placeholder 32"/>
          <p:cNvSpPr txBox="1">
            <a:spLocks/>
          </p:cNvSpPr>
          <p:nvPr/>
        </p:nvSpPr>
        <p:spPr>
          <a:xfrm>
            <a:off x="481013" y="6356350"/>
            <a:ext cx="6858000" cy="136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CDE4B4-A7A2-4A5A-82E7-57A2125C423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imsSig_3C_RGB_grytag"/>
          <p:cNvPicPr>
            <a:picLocks noChangeAspect="1" noChangeArrowheads="1"/>
          </p:cNvPicPr>
          <p:nvPr/>
        </p:nvPicPr>
        <p:blipFill>
          <a:blip r:embed="rId3" cstate="print"/>
          <a:srcRect l="6055" r="6055"/>
          <a:stretch>
            <a:fillRect/>
          </a:stretch>
        </p:blipFill>
        <p:spPr bwMode="auto">
          <a:xfrm>
            <a:off x="515938" y="1487488"/>
            <a:ext cx="81121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48484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IMS Cyan Accent 7">
      <a:srgbClr val="69C0C9"/>
    </a:custClr>
    <a:custClr name="IMS Orange Accent 8">
      <a:srgbClr val="F98F1E"/>
    </a:custClr>
    <a:custClr name="IMS New Green Accent 9">
      <a:srgbClr val="9BB819"/>
    </a:custClr>
    <a:custClr name="IMS Blue Accent 10">
      <a:srgbClr val="4F8ABE"/>
    </a:custClr>
    <a:custClr name="IMS Yellow Accent 11">
      <a:srgbClr val="FDC630"/>
    </a:custClr>
    <a:custClr name="IMS Stone Accent 12">
      <a:srgbClr val="C5C19D"/>
    </a:custClr>
  </a:custClrLst>
</a:theme>
</file>

<file path=ppt/theme/theme2.xml><?xml version="1.0" encoding="utf-8"?>
<a:theme xmlns:a="http://schemas.openxmlformats.org/drawingml/2006/main" name="IMS_Health_2012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48484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IMS Cyan Accent 7">
      <a:srgbClr val="69C0C9"/>
    </a:custClr>
    <a:custClr name="IMS Orange Accent 8">
      <a:srgbClr val="F98F1E"/>
    </a:custClr>
    <a:custClr name="IMS New Green Accent 9">
      <a:srgbClr val="9BB819"/>
    </a:custClr>
    <a:custClr name="IMS Blue Accent 10">
      <a:srgbClr val="4F8ABE"/>
    </a:custClr>
    <a:custClr name="IMS Yellow Accent 11">
      <a:srgbClr val="FDC630"/>
    </a:custClr>
    <a:custClr name="IMS Stone Accent 12">
      <a:srgbClr val="C5C19D"/>
    </a:custClr>
  </a:custClrLst>
</a:theme>
</file>

<file path=ppt/theme/theme3.xml><?xml version="1.0" encoding="utf-8"?>
<a:theme xmlns:a="http://schemas.openxmlformats.org/drawingml/2006/main" name="Office Theme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08080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IMS Cyan Accent 7">
      <a:srgbClr val="69C0C9"/>
    </a:custClr>
    <a:custClr name="IMS Orange Accent 8">
      <a:srgbClr val="F98F1E"/>
    </a:custClr>
    <a:custClr name="IMS New Green Accent 9">
      <a:srgbClr val="9BB819"/>
    </a:custClr>
    <a:custClr name="IMS Blue Accent 10">
      <a:srgbClr val="4F8ABE"/>
    </a:custClr>
    <a:custClr name="IMS Yellow Accent 11">
      <a:srgbClr val="FDC630"/>
    </a:custClr>
    <a:custClr name="IMS Stone Accent 12">
      <a:srgbClr val="C5C19D"/>
    </a:custClr>
  </a:custClrLst>
</a:theme>
</file>

<file path=ppt/theme/theme4.xml><?xml version="1.0" encoding="utf-8"?>
<a:theme xmlns:a="http://schemas.openxmlformats.org/drawingml/2006/main" name="Office Theme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08080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IMS Cyan Accent 7">
      <a:srgbClr val="69C0C9"/>
    </a:custClr>
    <a:custClr name="IMS Orange Accent 8">
      <a:srgbClr val="F98F1E"/>
    </a:custClr>
    <a:custClr name="IMS New Green Accent 9">
      <a:srgbClr val="9BB819"/>
    </a:custClr>
    <a:custClr name="IMS Blue Accent 10">
      <a:srgbClr val="4F8ABE"/>
    </a:custClr>
    <a:custClr name="IMS Yellow Accent 11">
      <a:srgbClr val="FDC630"/>
    </a:custClr>
    <a:custClr name="IMS Stone Accent 12">
      <a:srgbClr val="C5C19D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9543</TotalTime>
  <Words>174</Words>
  <Application>Microsoft Office PowerPoint</Application>
  <PresentationFormat>On-screen Show (4:3)</PresentationFormat>
  <Paragraphs>97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</vt:lpstr>
      <vt:lpstr>IMS_Health_2012</vt:lpstr>
      <vt:lpstr>Slide 1</vt:lpstr>
      <vt:lpstr>IMS HEALTHCARE ANALYTICS  </vt:lpstr>
      <vt:lpstr>BIG DATA, BIG CHALLENGES</vt:lpstr>
      <vt:lpstr>Slide 4</vt:lpstr>
      <vt:lpstr>Slide 5</vt:lpstr>
    </vt:vector>
  </TitlesOfParts>
  <Company>IMS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Jenner, Paul (London)</dc:creator>
  <cp:lastModifiedBy>akress</cp:lastModifiedBy>
  <cp:revision>454</cp:revision>
  <dcterms:created xsi:type="dcterms:W3CDTF">2012-06-08T09:58:28Z</dcterms:created>
  <dcterms:modified xsi:type="dcterms:W3CDTF">2012-10-16T14:39:42Z</dcterms:modified>
</cp:coreProperties>
</file>